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54" r:id="rId1"/>
    <p:sldMasterId id="2147483966" r:id="rId2"/>
  </p:sldMasterIdLst>
  <p:notesMasterIdLst>
    <p:notesMasterId r:id="rId35"/>
  </p:notesMasterIdLst>
  <p:handoutMasterIdLst>
    <p:handoutMasterId r:id="rId36"/>
  </p:handoutMasterIdLst>
  <p:sldIdLst>
    <p:sldId id="295" r:id="rId3"/>
    <p:sldId id="299" r:id="rId4"/>
    <p:sldId id="362" r:id="rId5"/>
    <p:sldId id="334" r:id="rId6"/>
    <p:sldId id="336" r:id="rId7"/>
    <p:sldId id="335" r:id="rId8"/>
    <p:sldId id="337" r:id="rId9"/>
    <p:sldId id="365" r:id="rId10"/>
    <p:sldId id="361" r:id="rId11"/>
    <p:sldId id="338" r:id="rId12"/>
    <p:sldId id="341" r:id="rId13"/>
    <p:sldId id="339" r:id="rId14"/>
    <p:sldId id="340" r:id="rId15"/>
    <p:sldId id="342" r:id="rId16"/>
    <p:sldId id="343" r:id="rId17"/>
    <p:sldId id="344" r:id="rId18"/>
    <p:sldId id="345" r:id="rId19"/>
    <p:sldId id="346" r:id="rId20"/>
    <p:sldId id="347" r:id="rId21"/>
    <p:sldId id="359" r:id="rId22"/>
    <p:sldId id="360" r:id="rId23"/>
    <p:sldId id="364" r:id="rId24"/>
    <p:sldId id="349" r:id="rId25"/>
    <p:sldId id="350" r:id="rId26"/>
    <p:sldId id="351" r:id="rId27"/>
    <p:sldId id="352" r:id="rId28"/>
    <p:sldId id="367" r:id="rId29"/>
    <p:sldId id="353" r:id="rId30"/>
    <p:sldId id="354" r:id="rId31"/>
    <p:sldId id="355" r:id="rId32"/>
    <p:sldId id="356" r:id="rId33"/>
    <p:sldId id="358" r:id="rId34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184FCD-1A10-4081-8ADC-28DFE2E7036C}" v="25" dt="2024-04-18T13:31:38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835" y="72"/>
      </p:cViewPr>
      <p:guideLst/>
    </p:cSldViewPr>
  </p:slideViewPr>
  <p:outlineViewPr>
    <p:cViewPr>
      <p:scale>
        <a:sx n="33" d="100"/>
        <a:sy n="33" d="100"/>
      </p:scale>
      <p:origin x="0" y="-28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>
        <p:scale>
          <a:sx n="110" d="100"/>
          <a:sy n="110" d="100"/>
        </p:scale>
        <p:origin x="1344" y="-34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a Boldt" userId="ab01d70558259629" providerId="LiveId" clId="{95184FCD-1A10-4081-8ADC-28DFE2E7036C}"/>
    <pc:docChg chg="custSel modSld">
      <pc:chgData name="Clara Boldt" userId="ab01d70558259629" providerId="LiveId" clId="{95184FCD-1A10-4081-8ADC-28DFE2E7036C}" dt="2024-04-18T13:31:38.278" v="348" actId="1076"/>
      <pc:docMkLst>
        <pc:docMk/>
      </pc:docMkLst>
      <pc:sldChg chg="modSp mod">
        <pc:chgData name="Clara Boldt" userId="ab01d70558259629" providerId="LiveId" clId="{95184FCD-1A10-4081-8ADC-28DFE2E7036C}" dt="2024-04-17T16:55:08.872" v="48" actId="122"/>
        <pc:sldMkLst>
          <pc:docMk/>
          <pc:sldMk cId="0" sldId="295"/>
        </pc:sldMkLst>
        <pc:spChg chg="mod">
          <ac:chgData name="Clara Boldt" userId="ab01d70558259629" providerId="LiveId" clId="{95184FCD-1A10-4081-8ADC-28DFE2E7036C}" dt="2024-04-17T16:55:08.872" v="48" actId="122"/>
          <ac:spMkLst>
            <pc:docMk/>
            <pc:sldMk cId="0" sldId="295"/>
            <ac:spMk id="15362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8T13:31:38.278" v="348" actId="1076"/>
        <pc:sldMkLst>
          <pc:docMk/>
          <pc:sldMk cId="0" sldId="299"/>
        </pc:sldMkLst>
        <pc:spChg chg="mod">
          <ac:chgData name="Clara Boldt" userId="ab01d70558259629" providerId="LiveId" clId="{95184FCD-1A10-4081-8ADC-28DFE2E7036C}" dt="2024-04-17T16:55:26.130" v="49" actId="20577"/>
          <ac:spMkLst>
            <pc:docMk/>
            <pc:sldMk cId="0" sldId="299"/>
            <ac:spMk id="2" creationId="{00000000-0000-0000-0000-000000000000}"/>
          </ac:spMkLst>
        </pc:spChg>
        <pc:spChg chg="mod">
          <ac:chgData name="Clara Boldt" userId="ab01d70558259629" providerId="LiveId" clId="{95184FCD-1A10-4081-8ADC-28DFE2E7036C}" dt="2024-04-18T13:31:17.627" v="346" actId="14100"/>
          <ac:spMkLst>
            <pc:docMk/>
            <pc:sldMk cId="0" sldId="299"/>
            <ac:spMk id="10" creationId="{00000000-0000-0000-0000-000000000000}"/>
          </ac:spMkLst>
        </pc:spChg>
        <pc:spChg chg="mod">
          <ac:chgData name="Clara Boldt" userId="ab01d70558259629" providerId="LiveId" clId="{95184FCD-1A10-4081-8ADC-28DFE2E7036C}" dt="2024-04-18T13:31:38.278" v="348" actId="1076"/>
          <ac:spMkLst>
            <pc:docMk/>
            <pc:sldMk cId="0" sldId="299"/>
            <ac:spMk id="12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7T16:57:58.794" v="102" actId="20577"/>
        <pc:sldMkLst>
          <pc:docMk/>
          <pc:sldMk cId="0" sldId="334"/>
        </pc:sldMkLst>
        <pc:spChg chg="mod">
          <ac:chgData name="Clara Boldt" userId="ab01d70558259629" providerId="LiveId" clId="{95184FCD-1A10-4081-8ADC-28DFE2E7036C}" dt="2024-04-17T16:57:58.794" v="102" actId="20577"/>
          <ac:spMkLst>
            <pc:docMk/>
            <pc:sldMk cId="0" sldId="334"/>
            <ac:spMk id="9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7T17:00:53.279" v="130" actId="14100"/>
        <pc:sldMkLst>
          <pc:docMk/>
          <pc:sldMk cId="0" sldId="338"/>
        </pc:sldMkLst>
        <pc:spChg chg="mod">
          <ac:chgData name="Clara Boldt" userId="ab01d70558259629" providerId="LiveId" clId="{95184FCD-1A10-4081-8ADC-28DFE2E7036C}" dt="2024-04-17T17:00:46.415" v="129" actId="14100"/>
          <ac:spMkLst>
            <pc:docMk/>
            <pc:sldMk cId="0" sldId="338"/>
            <ac:spMk id="9" creationId="{00000000-0000-0000-0000-000000000000}"/>
          </ac:spMkLst>
        </pc:spChg>
        <pc:picChg chg="mod">
          <ac:chgData name="Clara Boldt" userId="ab01d70558259629" providerId="LiveId" clId="{95184FCD-1A10-4081-8ADC-28DFE2E7036C}" dt="2024-04-17T17:00:53.279" v="130" actId="14100"/>
          <ac:picMkLst>
            <pc:docMk/>
            <pc:sldMk cId="0" sldId="338"/>
            <ac:picMk id="33800" creationId="{00000000-0000-0000-0000-000000000000}"/>
          </ac:picMkLst>
        </pc:picChg>
      </pc:sldChg>
      <pc:sldChg chg="modSp mod">
        <pc:chgData name="Clara Boldt" userId="ab01d70558259629" providerId="LiveId" clId="{95184FCD-1A10-4081-8ADC-28DFE2E7036C}" dt="2024-04-17T17:01:36.010" v="154" actId="20577"/>
        <pc:sldMkLst>
          <pc:docMk/>
          <pc:sldMk cId="0" sldId="339"/>
        </pc:sldMkLst>
        <pc:spChg chg="mod">
          <ac:chgData name="Clara Boldt" userId="ab01d70558259629" providerId="LiveId" clId="{95184FCD-1A10-4081-8ADC-28DFE2E7036C}" dt="2024-04-17T17:01:36.010" v="154" actId="20577"/>
          <ac:spMkLst>
            <pc:docMk/>
            <pc:sldMk cId="0" sldId="339"/>
            <ac:spMk id="9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7T17:01:11.336" v="145" actId="20577"/>
        <pc:sldMkLst>
          <pc:docMk/>
          <pc:sldMk cId="0" sldId="341"/>
        </pc:sldMkLst>
        <pc:spChg chg="mod">
          <ac:chgData name="Clara Boldt" userId="ab01d70558259629" providerId="LiveId" clId="{95184FCD-1A10-4081-8ADC-28DFE2E7036C}" dt="2024-04-17T17:01:11.336" v="145" actId="20577"/>
          <ac:spMkLst>
            <pc:docMk/>
            <pc:sldMk cId="0" sldId="341"/>
            <ac:spMk id="39938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7T17:02:57.473" v="187" actId="20577"/>
        <pc:sldMkLst>
          <pc:docMk/>
          <pc:sldMk cId="0" sldId="342"/>
        </pc:sldMkLst>
        <pc:spChg chg="mod">
          <ac:chgData name="Clara Boldt" userId="ab01d70558259629" providerId="LiveId" clId="{95184FCD-1A10-4081-8ADC-28DFE2E7036C}" dt="2024-04-17T17:02:57.473" v="187" actId="20577"/>
          <ac:spMkLst>
            <pc:docMk/>
            <pc:sldMk cId="0" sldId="342"/>
            <ac:spMk id="9" creationId="{00000000-0000-0000-0000-000000000000}"/>
          </ac:spMkLst>
        </pc:spChg>
        <pc:spChg chg="mod">
          <ac:chgData name="Clara Boldt" userId="ab01d70558259629" providerId="LiveId" clId="{95184FCD-1A10-4081-8ADC-28DFE2E7036C}" dt="2024-04-17T17:02:48.314" v="177" actId="20577"/>
          <ac:spMkLst>
            <pc:docMk/>
            <pc:sldMk cId="0" sldId="342"/>
            <ac:spMk id="41986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7T17:05:47.437" v="223" actId="27636"/>
        <pc:sldMkLst>
          <pc:docMk/>
          <pc:sldMk cId="0" sldId="354"/>
        </pc:sldMkLst>
        <pc:spChg chg="mod">
          <ac:chgData name="Clara Boldt" userId="ab01d70558259629" providerId="LiveId" clId="{95184FCD-1A10-4081-8ADC-28DFE2E7036C}" dt="2024-04-17T17:05:47.437" v="223" actId="27636"/>
          <ac:spMkLst>
            <pc:docMk/>
            <pc:sldMk cId="0" sldId="354"/>
            <ac:spMk id="10" creationId="{00000000-0000-0000-0000-000000000000}"/>
          </ac:spMkLst>
        </pc:spChg>
        <pc:spChg chg="mod">
          <ac:chgData name="Clara Boldt" userId="ab01d70558259629" providerId="LiveId" clId="{95184FCD-1A10-4081-8ADC-28DFE2E7036C}" dt="2024-04-17T17:05:39.171" v="209" actId="20577"/>
          <ac:spMkLst>
            <pc:docMk/>
            <pc:sldMk cId="0" sldId="354"/>
            <ac:spMk id="70658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8T12:21:33.871" v="244" actId="20577"/>
        <pc:sldMkLst>
          <pc:docMk/>
          <pc:sldMk cId="0" sldId="356"/>
        </pc:sldMkLst>
        <pc:spChg chg="mod">
          <ac:chgData name="Clara Boldt" userId="ab01d70558259629" providerId="LiveId" clId="{95184FCD-1A10-4081-8ADC-28DFE2E7036C}" dt="2024-04-18T12:21:33.871" v="244" actId="20577"/>
          <ac:spMkLst>
            <pc:docMk/>
            <pc:sldMk cId="0" sldId="356"/>
            <ac:spMk id="9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7T17:03:53.341" v="198" actId="20577"/>
        <pc:sldMkLst>
          <pc:docMk/>
          <pc:sldMk cId="0" sldId="359"/>
        </pc:sldMkLst>
        <pc:spChg chg="mod">
          <ac:chgData name="Clara Boldt" userId="ab01d70558259629" providerId="LiveId" clId="{95184FCD-1A10-4081-8ADC-28DFE2E7036C}" dt="2024-04-17T17:03:53.341" v="198" actId="20577"/>
          <ac:spMkLst>
            <pc:docMk/>
            <pc:sldMk cId="0" sldId="359"/>
            <ac:spMk id="54274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7T17:00:10.616" v="119" actId="20577"/>
        <pc:sldMkLst>
          <pc:docMk/>
          <pc:sldMk cId="0" sldId="361"/>
        </pc:sldMkLst>
        <pc:spChg chg="mod">
          <ac:chgData name="Clara Boldt" userId="ab01d70558259629" providerId="LiveId" clId="{95184FCD-1A10-4081-8ADC-28DFE2E7036C}" dt="2024-04-17T17:00:10.616" v="119" actId="20577"/>
          <ac:spMkLst>
            <pc:docMk/>
            <pc:sldMk cId="0" sldId="361"/>
            <ac:spMk id="31746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8T12:10:22.311" v="232" actId="20577"/>
        <pc:sldMkLst>
          <pc:docMk/>
          <pc:sldMk cId="0" sldId="362"/>
        </pc:sldMkLst>
        <pc:spChg chg="mod">
          <ac:chgData name="Clara Boldt" userId="ab01d70558259629" providerId="LiveId" clId="{95184FCD-1A10-4081-8ADC-28DFE2E7036C}" dt="2024-04-17T16:57:28.079" v="93" actId="20577"/>
          <ac:spMkLst>
            <pc:docMk/>
            <pc:sldMk cId="0" sldId="362"/>
            <ac:spMk id="2" creationId="{00000000-0000-0000-0000-000000000000}"/>
          </ac:spMkLst>
        </pc:spChg>
        <pc:spChg chg="mod">
          <ac:chgData name="Clara Boldt" userId="ab01d70558259629" providerId="LiveId" clId="{95184FCD-1A10-4081-8ADC-28DFE2E7036C}" dt="2024-04-18T12:10:22.311" v="232" actId="20577"/>
          <ac:spMkLst>
            <pc:docMk/>
            <pc:sldMk cId="0" sldId="362"/>
            <ac:spMk id="19464" creationId="{00000000-0000-0000-0000-000000000000}"/>
          </ac:spMkLst>
        </pc:spChg>
      </pc:sldChg>
      <pc:sldChg chg="modSp mod">
        <pc:chgData name="Clara Boldt" userId="ab01d70558259629" providerId="LiveId" clId="{95184FCD-1A10-4081-8ADC-28DFE2E7036C}" dt="2024-04-18T12:13:24.031" v="235" actId="20577"/>
        <pc:sldMkLst>
          <pc:docMk/>
          <pc:sldMk cId="0" sldId="364"/>
        </pc:sldMkLst>
        <pc:spChg chg="mod">
          <ac:chgData name="Clara Boldt" userId="ab01d70558259629" providerId="LiveId" clId="{95184FCD-1A10-4081-8ADC-28DFE2E7036C}" dt="2024-04-18T12:13:24.031" v="235" actId="20577"/>
          <ac:spMkLst>
            <pc:docMk/>
            <pc:sldMk cId="0" sldId="364"/>
            <ac:spMk id="9" creationId="{00000000-0000-0000-0000-000000000000}"/>
          </ac:spMkLst>
        </pc:spChg>
      </pc:sldChg>
      <pc:sldChg chg="modSp">
        <pc:chgData name="Clara Boldt" userId="ab01d70558259629" providerId="LiveId" clId="{95184FCD-1A10-4081-8ADC-28DFE2E7036C}" dt="2024-04-17T16:59:51.341" v="110" actId="1076"/>
        <pc:sldMkLst>
          <pc:docMk/>
          <pc:sldMk cId="0" sldId="365"/>
        </pc:sldMkLst>
        <pc:picChg chg="mod">
          <ac:chgData name="Clara Boldt" userId="ab01d70558259629" providerId="LiveId" clId="{95184FCD-1A10-4081-8ADC-28DFE2E7036C}" dt="2024-04-17T16:59:29.485" v="104" actId="1076"/>
          <ac:picMkLst>
            <pc:docMk/>
            <pc:sldMk cId="0" sldId="365"/>
            <ac:picMk id="29708" creationId="{00000000-0000-0000-0000-000000000000}"/>
          </ac:picMkLst>
        </pc:picChg>
        <pc:picChg chg="mod">
          <ac:chgData name="Clara Boldt" userId="ab01d70558259629" providerId="LiveId" clId="{95184FCD-1A10-4081-8ADC-28DFE2E7036C}" dt="2024-04-17T16:59:35.412" v="107" actId="1076"/>
          <ac:picMkLst>
            <pc:docMk/>
            <pc:sldMk cId="0" sldId="365"/>
            <ac:picMk id="29709" creationId="{00000000-0000-0000-0000-000000000000}"/>
          </ac:picMkLst>
        </pc:picChg>
        <pc:picChg chg="mod">
          <ac:chgData name="Clara Boldt" userId="ab01d70558259629" providerId="LiveId" clId="{95184FCD-1A10-4081-8ADC-28DFE2E7036C}" dt="2024-04-17T16:59:31.241" v="105" actId="1076"/>
          <ac:picMkLst>
            <pc:docMk/>
            <pc:sldMk cId="0" sldId="365"/>
            <ac:picMk id="29710" creationId="{00000000-0000-0000-0000-000000000000}"/>
          </ac:picMkLst>
        </pc:picChg>
        <pc:picChg chg="mod">
          <ac:chgData name="Clara Boldt" userId="ab01d70558259629" providerId="LiveId" clId="{95184FCD-1A10-4081-8ADC-28DFE2E7036C}" dt="2024-04-17T16:59:51.341" v="110" actId="1076"/>
          <ac:picMkLst>
            <pc:docMk/>
            <pc:sldMk cId="0" sldId="365"/>
            <ac:picMk id="29711" creationId="{00000000-0000-0000-0000-000000000000}"/>
          </ac:picMkLst>
        </pc:picChg>
        <pc:picChg chg="mod">
          <ac:chgData name="Clara Boldt" userId="ab01d70558259629" providerId="LiveId" clId="{95184FCD-1A10-4081-8ADC-28DFE2E7036C}" dt="2024-04-17T16:59:27.105" v="103" actId="1076"/>
          <ac:picMkLst>
            <pc:docMk/>
            <pc:sldMk cId="0" sldId="365"/>
            <ac:picMk id="29712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8C90861-D541-4D6B-A78A-94A8BC5C4574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6FA94A-FF73-4D7A-BF27-C978E57FCE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40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A342A7-CF24-4E6A-854E-80B5C438DE3D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F8FA29D-0DE6-42E3-BCE4-38838D9A2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182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7000"/>
              </a:lnSpc>
              <a:spcBef>
                <a:spcPct val="0"/>
              </a:spcBef>
            </a:pPr>
            <a:endParaRPr lang="en-US" alt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A9CDDF-9612-F790-69FF-ADEA6D566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93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4C5770-718D-EFDE-6B9C-084A96ADD6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76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1400" dirty="0">
                <a:solidFill>
                  <a:srgbClr val="000000"/>
                </a:solidFill>
              </a:rPr>
              <a:t> </a:t>
            </a:r>
          </a:p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13830D-6F0F-06D0-40E3-DE14B2657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28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909763" y="420688"/>
            <a:ext cx="3429000" cy="19288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8025" y="2432050"/>
            <a:ext cx="5902325" cy="66627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43B5C8-527F-8319-4286-E5F0C1772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94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8563" y="447675"/>
            <a:ext cx="4649787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09588" y="3217863"/>
            <a:ext cx="6026150" cy="584835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093DD7-A1DB-6A2D-0D92-F44A5B87F5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505325"/>
            <a:ext cx="5661025" cy="455295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F8D307-6646-9AAC-DF5C-0A3BAC526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70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87588" y="404813"/>
            <a:ext cx="2724150" cy="1531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819150" y="2084388"/>
            <a:ext cx="5661025" cy="705961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D704AF-7540-9975-A5CA-572D6A448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54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512888" y="950913"/>
            <a:ext cx="4371975" cy="24590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819150" y="3676650"/>
            <a:ext cx="5661025" cy="5467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solidFill>
                <a:srgbClr val="000000"/>
              </a:solidFill>
            </a:endParaRPr>
          </a:p>
          <a:p>
            <a:endParaRPr lang="en-US" altLang="en-US"/>
          </a:p>
        </p:txBody>
      </p:sp>
      <p:sp>
        <p:nvSpPr>
          <p:cNvPr id="3" name="Rectangle 2"/>
          <p:cNvSpPr/>
          <p:nvPr/>
        </p:nvSpPr>
        <p:spPr>
          <a:xfrm>
            <a:off x="1056167" y="3711575"/>
            <a:ext cx="52170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1" hangingPunct="1"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Calibri" panose="020F0502020204030204"/>
              </a:rPr>
              <a:t>What are “ALL THE GEAR” components?  (Blank slide)</a:t>
            </a:r>
            <a:endParaRPr lang="en-US" altLang="en-US" sz="1200" b="1" dirty="0">
              <a:solidFill>
                <a:srgbClr val="000000"/>
              </a:solidFill>
              <a:latin typeface="Calibri" panose="020F0502020204030204"/>
            </a:endParaRPr>
          </a:p>
          <a:p>
            <a:pPr lvl="0" defTabSz="914400" eaLnBrk="1" hangingPunct="1">
              <a:defRPr/>
            </a:pPr>
            <a:r>
              <a:rPr lang="en-US" altLang="en-US" sz="1200" dirty="0">
                <a:solidFill>
                  <a:srgbClr val="000000"/>
                </a:solidFill>
                <a:latin typeface="Calibri" panose="020F0502020204030204"/>
              </a:rPr>
              <a:t> </a:t>
            </a:r>
          </a:p>
          <a:p>
            <a:pPr lvl="0" defTabSz="914400" eaLnBrk="1" hangingPunct="1"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Calibri" panose="020F0502020204030204"/>
              </a:rPr>
              <a:t>*Glasses/Face Shield/Goggles </a:t>
            </a:r>
            <a:endParaRPr lang="en-US" altLang="en-US" sz="1400" dirty="0">
              <a:solidFill>
                <a:srgbClr val="000000"/>
              </a:solidFill>
              <a:latin typeface="Calibri" panose="020F0502020204030204"/>
            </a:endParaRPr>
          </a:p>
          <a:p>
            <a:pPr lvl="0" defTabSz="914400" eaLnBrk="1" hangingPunct="1">
              <a:defRPr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*</a:t>
            </a:r>
            <a:r>
              <a:rPr lang="en-US" altLang="en-US" sz="1400" b="1" dirty="0">
                <a:solidFill>
                  <a:srgbClr val="000000"/>
                </a:solidFill>
                <a:latin typeface="Calibri" panose="020F0502020204030204"/>
              </a:rPr>
              <a:t>Gloves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—full fingered</a:t>
            </a:r>
          </a:p>
          <a:p>
            <a:pPr lvl="0" defTabSz="914400" eaLnBrk="1" hangingPunct="1"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Calibri" panose="020F0502020204030204"/>
              </a:rPr>
              <a:t>*Long Sleeves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—not pull on sleeves</a:t>
            </a:r>
          </a:p>
          <a:p>
            <a:pPr lvl="0" defTabSz="914400" eaLnBrk="1" hangingPunct="1"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Calibri" panose="020F0502020204030204"/>
              </a:rPr>
              <a:t>*Long Pants</a:t>
            </a:r>
            <a:endParaRPr lang="en-US" altLang="en-US" sz="1400" dirty="0">
              <a:solidFill>
                <a:srgbClr val="000000"/>
              </a:solidFill>
              <a:latin typeface="Calibri" panose="020F0502020204030204"/>
            </a:endParaRPr>
          </a:p>
          <a:p>
            <a:pPr lvl="0" defTabSz="914400" eaLnBrk="1" hangingPunct="1"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Calibri" panose="020F0502020204030204"/>
              </a:rPr>
              <a:t>*Footwear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—over the ankle – Boots preferred</a:t>
            </a:r>
          </a:p>
          <a:p>
            <a:pPr lvl="0" defTabSz="914400" eaLnBrk="1" hangingPunct="1"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Calibri" panose="020F0502020204030204"/>
              </a:rPr>
              <a:t>*Helmet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: </a:t>
            </a:r>
          </a:p>
          <a:p>
            <a:pPr lvl="0" defTabSz="914400" eaLnBrk="1" hangingPunct="1">
              <a:defRPr/>
            </a:pPr>
            <a:r>
              <a:rPr lang="en-US" altLang="en-US" sz="1400" b="1" dirty="0">
                <a:solidFill>
                  <a:srgbClr val="000000"/>
                </a:solidFill>
                <a:latin typeface="Calibri" panose="020F0502020204030204"/>
              </a:rPr>
              <a:t>*DOT or ECE APPROVED</a:t>
            </a:r>
          </a:p>
          <a:p>
            <a:pPr marL="182880" lvl="0" defTabSz="914400" eaLnBrk="1" hangingPunct="1">
              <a:defRPr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*Outer shell—only good for one impact. It is designed to dissipate impact forces.</a:t>
            </a:r>
          </a:p>
          <a:p>
            <a:pPr marL="182880" lvl="0" defTabSz="914400" eaLnBrk="1" hangingPunct="1">
              <a:defRPr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*Comfort liner – most snap out for cleaning.</a:t>
            </a:r>
          </a:p>
          <a:p>
            <a:pPr marL="182880" lvl="0" defTabSz="914400" eaLnBrk="1" hangingPunct="1">
              <a:spcAft>
                <a:spcPts val="600"/>
              </a:spcAft>
              <a:defRPr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*Compressible Styrofoam liner-cushions the head upon impact.</a:t>
            </a:r>
          </a:p>
          <a:p>
            <a:pPr lvl="0" defTabSz="914400" eaLnBrk="1" hangingPunct="1">
              <a:spcAft>
                <a:spcPts val="600"/>
              </a:spcAft>
              <a:defRPr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/>
              </a:rPr>
              <a:t> EXPIRATION DATE- found on chin strap OR under comfort and Styrofoam liners.  Styrofoam liner degrades after approx. 5 - 7 years of sun exposure, heat, or use.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00" kern="0" dirty="0">
              <a:solidFill>
                <a:sysClr val="windowText" lastClr="0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D43DA1-18F6-46F4-8183-6927233CF8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22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ABC66-2070-D063-AA5A-868DFC6FE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43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90488" indent="-182563" eaLnBrk="1" hangingPunct="1">
              <a:spcBef>
                <a:spcPct val="0"/>
              </a:spcBef>
              <a:spcAft>
                <a:spcPts val="613"/>
              </a:spcAft>
            </a:pPr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D416A0-1845-E68F-A7E6-A21BE624E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11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9B0792-653E-B9DF-7691-CB4B1996B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17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505325"/>
            <a:ext cx="5661025" cy="4010025"/>
          </a:xfrm>
        </p:spPr>
        <p:txBody>
          <a:bodyPr/>
          <a:lstStyle/>
          <a:p>
            <a:pPr indent="469682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D02FFA-FF95-D701-0B8E-AC7B281AB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12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6A5477-6B3C-87E0-D357-1F8AC1AB77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13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6C2760-05FD-8478-9A64-3C53E84E5A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85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91440" indent="-182880" eaLnBrk="1" hangingPunct="1">
              <a:lnSpc>
                <a:spcPct val="107000"/>
              </a:lnSpc>
              <a:spcBef>
                <a:spcPct val="0"/>
              </a:spcBef>
              <a:defRPr/>
            </a:pPr>
            <a:endParaRPr lang="en-US" altLang="en-US" sz="14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7B757E-3BC6-7AF7-DAC6-2D9AF6813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83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91440" indent="-182880" eaLnBrk="1" hangingPunct="1">
              <a:lnSpc>
                <a:spcPct val="107000"/>
              </a:lnSpc>
              <a:spcBef>
                <a:spcPct val="0"/>
              </a:spcBef>
              <a:defRPr/>
            </a:pPr>
            <a:endParaRPr lang="en-US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0A7527-893B-CEDE-D5EA-1B40F26CC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10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altLang="en-US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0B6804-909C-2437-F1B8-A6B47C61AB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09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E859C4-E59F-E94D-6112-750DA607FA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644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A16EF9-366A-42A5-C80A-C079FC505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36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85A289-F398-A51F-4065-3AAB261B5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424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0"/>
              </a:spcBef>
              <a:spcAft>
                <a:spcPts val="600"/>
              </a:spcAft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97867C-0498-A5B9-770F-D4A4780791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138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08038" y="4505325"/>
            <a:ext cx="5561012" cy="3687763"/>
          </a:xfrm>
        </p:spPr>
        <p:txBody>
          <a:bodyPr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EABDAC-A45F-7BF5-C007-5B92AD66D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098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28663" y="4525963"/>
            <a:ext cx="5661025" cy="3687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D9BD2F-8393-7A39-D735-B192F1E4D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699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770082-4848-4820-2CC6-87F4831DB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90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A4D3AC-DF3F-6278-90A6-97E90C342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19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505325"/>
            <a:ext cx="5661025" cy="462631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887B70-8B5A-E579-1413-74D6CACDB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398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3E3EE6-F6EC-C1AE-F095-DCDBDBE8F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079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3D698B-D55C-8DEF-74BD-ABECD99CD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049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8113DA-F8AF-7DA2-59CD-1F65ED274D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354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91440" indent="-182880" eaLnBrk="1" hangingPunct="1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7DF419-2053-C50D-9400-4D61509CA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999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7B393E-6B84-CE12-E3A0-AE3D4ADC8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618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067FD2-1624-F41C-084F-730FEED0F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FA29D-0DE6-42E3-BCE4-38838D9A201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45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31DE9A-6783-430E-9EF6-F75C8C12F5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665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7B142-B2BF-F1EF-C71C-F37AFD72A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82DE1-1F6F-E397-5574-D4515D741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51B58-EA8B-BAF9-8EE0-09C33E67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58957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18862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4729C9-B524-4F56-8062-F07E7BB758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89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10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3EC16-0526-4E43-93ED-5E03FE4AF9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20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5DBADB-E08D-4419-8C01-8159E41B52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0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2C44196-219E-4BC1-B712-6608F41702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4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C314BA-F454-4470-AC9B-F4B8739D43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56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684AE0-FEEA-4CB3-9263-1DA36F9EFC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13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EBC21A-152F-4FBA-9B90-DD9944EF2C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9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08B3-3976-4891-14AB-1F587D0D8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07B83-591A-4F24-F8A2-527D9605B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AE828-4E72-228A-6AD3-7E6A70306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C7BF4-65F9-3496-293D-956444A65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FE4C7-2B47-1856-AF50-52288798B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86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263E6-EACF-A8EA-A2D6-34A025768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B4695-AC08-3908-ABBA-55D025A2A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07147-895B-FBA6-9A2A-E7A7F16E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FADDB-3821-0FCF-747F-29B8848D5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1B539-33D1-D457-3AAB-D317EA937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05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4573-9E65-E9CF-2DCB-A7BE0C390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B6468E-3E18-613C-DDE5-47A3801F4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80404-4105-572B-9F7B-611562D6F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A892D-5195-30BC-BDC4-755F293D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A7DCE-BEED-34AC-9F56-BA4BD269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606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17A4-1BD1-3DF1-E64E-444FC1D75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F4510-5B50-C24B-79D4-EF05EF62E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14A6A5-FA31-6DBE-2B37-000329ADB4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40068-BA48-0AB9-22BE-A4A87D4E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30721-DE7F-87C8-8E60-3B6C586A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0D6A9-C356-FDC7-43AF-E3CA27539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03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5977F-BFD2-C305-E8A1-294AEA73C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E1609-ABA3-8761-9F96-344077288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53B91-49D1-6E78-78AA-F6BAD7A12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E06F4E-9361-6FF6-4D79-534F0CA69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06E229-8FB6-E3D0-7D66-27DB396450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7AA69F-E3CE-0885-B4BC-38C1F9F8D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0D4E12-4E43-E18A-EB77-90C2EAFB2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2B38BD-5B15-CD80-9071-8A17D9E35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08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69F1A-0FB4-334D-4064-3AA433AF5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07F79-DE5C-2B2F-E287-97E8C1D4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8CB26-4D5A-C3E9-E586-138659310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AAAEDC-0517-E39C-361B-49BD9B57D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24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959A76-2DA7-90B9-89DE-CDA15B60D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2C82-F6DF-B152-45A1-CF2787C45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59104-22E4-96F3-A93A-3631B1EFD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7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A44D-3331-FED6-B8AB-B47170045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33B3E-E7E3-8B12-FB17-B44D85DDC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1ED75-0D1F-2E20-D9EB-426E34505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29FE7-E163-A36F-B3F1-F6FA01372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A6FB5-E049-EB0A-AE38-94BC957AF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CA3A4-FDDD-DDFB-6C6F-C5FC99B96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46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9E006-41D3-1DD6-B70C-E74A374DC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8C7D8A-A00E-FF84-5D00-F4BEDEAFA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3BC95-DE07-C577-36D5-607D14FEA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20C2A-26DD-5DA9-A91A-5A51217E1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5CE5A-52FE-4011-38C3-256C983AE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C94B5-5538-E17F-DCD2-53D85CF05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925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6CB0-05F5-8308-59B2-4DC208660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D5DC1-687B-CAB0-D224-C19C6BA91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CD9C9-80B1-13B3-0444-BEED39F79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548F3-D9D9-16C5-48FA-B76CC37E3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0BFA1-3EC0-0E94-2180-DE90A82D6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05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E8F304-7B7A-9EC3-FF71-FD3A975110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EE688B-7CEA-A4DC-205C-0CD13B90F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EFEE3-1CD0-76FB-A8C9-3A8A26913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4.17.2024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DB75B-FFAE-F6CE-7657-3A9893BB8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Eagle Wings Motorcycle Association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74B0-758C-5A11-0E42-C21E47FC8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58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4.17.2024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Eagle Wings Motorcycle Association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16AA813-6655-4513-B487-61DC15DB4E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7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B2EA38-6063-F6A4-B5A6-F6432F3DC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29D72-721E-3CB1-A833-654333701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BEE36-03F1-DFCB-CC3A-6A0979A994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4.17.2024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2996A-01BC-D3FF-67AA-1DFAF9C18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Eagle Wings Motorcycle Association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DDD14-93A5-17C9-9699-855259A45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8C313-B169-4D9F-B65E-70C9BD43F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hyperlink" Target="http://images.motorcycle-superstore.com/ProductImages/OG/0000-Bobster-Condor-OTG-Sunglasses-Black-w--Smoke.jpg" TargetMode="Externa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2.jpeg"/><Relationship Id="rId5" Type="http://schemas.openxmlformats.org/officeDocument/2006/relationships/image" Target="../media/image7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" name="Rectangle 15368">
            <a:extLst>
              <a:ext uri="{FF2B5EF4-FFF2-40B4-BE49-F238E27FC236}">
                <a16:creationId xmlns:a16="http://schemas.microsoft.com/office/drawing/2014/main" id="{52C0B2E1-0268-42EC-ABD3-94F81A05B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71" name="Rectangle 15370">
            <a:extLst>
              <a:ext uri="{FF2B5EF4-FFF2-40B4-BE49-F238E27FC236}">
                <a16:creationId xmlns:a16="http://schemas.microsoft.com/office/drawing/2014/main" id="{7D2256B4-48EA-40FC-BBC0-AA1EE6E00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5373" name="Straight Connector 15372">
            <a:extLst>
              <a:ext uri="{FF2B5EF4-FFF2-40B4-BE49-F238E27FC236}">
                <a16:creationId xmlns:a16="http://schemas.microsoft.com/office/drawing/2014/main" id="{3D44BCCA-102D-4A9D-B1E4-2450CAF0B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375" name="Rectangle 15374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097280" y="3606052"/>
            <a:ext cx="8701347" cy="11595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Riding 2-Up</a:t>
            </a:r>
          </a:p>
        </p:txBody>
      </p:sp>
      <p:sp>
        <p:nvSpPr>
          <p:cNvPr id="15377" name="Rectangle 15376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altLang="en-US" sz="6000" b="1" cap="all" spc="200" dirty="0">
                <a:solidFill>
                  <a:srgbClr val="FFFFFF"/>
                </a:solidFill>
                <a:latin typeface="+mj-lt"/>
              </a:rPr>
              <a:t>Welcome!</a:t>
            </a:r>
          </a:p>
        </p:txBody>
      </p:sp>
      <p:sp>
        <p:nvSpPr>
          <p:cNvPr id="15379" name="Rectangle 15378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7CF4B86-1DAB-435B-7D4C-3FDF03E00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57" y="521452"/>
            <a:ext cx="7707946" cy="32615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C5B00B-A992-87A9-DB48-B3C03D69C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954E8-ED76-C615-B6E5-2F14DCFEF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0891" y="6415064"/>
            <a:ext cx="158957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 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3390E01-61E6-ADA2-7D15-13031B9C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463" y="249238"/>
            <a:ext cx="8902700" cy="1030287"/>
          </a:xfrm>
        </p:spPr>
        <p:txBody>
          <a:bodyPr/>
          <a:lstStyle/>
          <a:p>
            <a:pPr algn="ctr">
              <a:defRPr/>
            </a:pPr>
            <a:r>
              <a:rPr lang="en-US" sz="4800" b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Riding 2-Up</a:t>
            </a: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</a:t>
            </a:r>
            <a:r>
              <a:rPr lang="en-US" sz="4800" b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0995691">
            <a:off x="10571163" y="5905501"/>
            <a:ext cx="482600" cy="260350"/>
          </a:xfrm>
        </p:spPr>
        <p:txBody>
          <a:bodyPr/>
          <a:lstStyle/>
          <a:p>
            <a:pPr>
              <a:defRPr/>
            </a:pPr>
            <a:fld id="{80FF8A16-6CD0-430A-956B-BFDBDF42B650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27912" y="1621409"/>
            <a:ext cx="8554488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endParaRPr lang="en-US" sz="3000" dirty="0">
              <a:solidFill>
                <a:prstClr val="black"/>
              </a:solidFill>
              <a:latin typeface="Calibri" panose="020F0502020204030204"/>
            </a:endParaRPr>
          </a:p>
          <a:p>
            <a:pPr marL="1143000" defTabSz="9144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TO PROVIDE EDUCATION AND INFORMATION</a:t>
            </a:r>
          </a:p>
          <a:p>
            <a:pPr marL="1143000" defTabSz="9144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BOTH THE DRIVER AND PASSENGER ARE RIDERS THAT WORK AS A TEAM</a:t>
            </a:r>
          </a:p>
          <a:p>
            <a:pPr marL="1143000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FOCUS ON THE PASSENGER PERSPECTIVE</a:t>
            </a:r>
          </a:p>
          <a:p>
            <a:pPr marL="1143000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TAKING OWNERSHIP OF THE JOURNEY</a:t>
            </a:r>
          </a:p>
          <a:p>
            <a:pPr marL="1143000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RIDING AWARENESS AND TEAM INTERACTION</a:t>
            </a:r>
          </a:p>
          <a:p>
            <a:pPr marL="1143000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REDUCING RISK</a:t>
            </a:r>
          </a:p>
          <a:p>
            <a:pPr marL="1143000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INCREASED RIDING ENJOYMENT!</a:t>
            </a:r>
          </a:p>
        </p:txBody>
      </p:sp>
      <p:pic>
        <p:nvPicPr>
          <p:cNvPr id="1741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2193925"/>
            <a:ext cx="3833812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575628" y="1158367"/>
            <a:ext cx="6840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200" b="1" kern="0" dirty="0">
                <a:solidFill>
                  <a:prstClr val="black"/>
                </a:solidFill>
              </a:rPr>
              <a:t>OBJECTIVES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C2A28C-4C86-2739-3834-7B2C782B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Eagle Wings Motorcycle Association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53040-0971-74C9-7B1B-7497A4B18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D7A4827-4651-A180-7B7F-C39250A36624}"/>
              </a:ext>
            </a:extLst>
          </p:cNvPr>
          <p:cNvSpPr txBox="1">
            <a:spLocks/>
          </p:cNvSpPr>
          <p:nvPr/>
        </p:nvSpPr>
        <p:spPr>
          <a:xfrm>
            <a:off x="9868449" y="6459785"/>
            <a:ext cx="1589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25" y="201613"/>
            <a:ext cx="8901113" cy="1473200"/>
          </a:xfrm>
        </p:spPr>
        <p:txBody>
          <a:bodyPr/>
          <a:lstStyle/>
          <a:p>
            <a:pPr defTabSz="4572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This presentation will cover the following topics that are associated with the Passenger and Rider working together as a TEAM: </a:t>
            </a:r>
            <a:endParaRPr lang="en-US" dirty="0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2627313" y="1838325"/>
            <a:ext cx="8035925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Prepare for the Ride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Planning, Packing, and Loading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Riding Gear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Communication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Riding Skills for the Passenger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Emergency!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Summary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Questions?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8E48C0-0CCA-F172-78EA-588938F8F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DC81E-F2BC-33BA-0E6B-8887F5FC2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3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432A270-3B75-7E73-8FC9-14199425E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sz="4800" b="1">
                <a:solidFill>
                  <a:srgbClr val="000000"/>
                </a:solidFill>
                <a:latin typeface="Comic Sans MS" panose="030F0702030302020204" pitchFamily="66" charset="0"/>
              </a:rPr>
              <a:t>Prepare for the Ride</a:t>
            </a:r>
            <a:endParaRPr lang="en-US" altLang="en-US"/>
          </a:p>
        </p:txBody>
      </p:sp>
      <p:sp>
        <p:nvSpPr>
          <p:cNvPr id="9" name="Rectangle 8"/>
          <p:cNvSpPr/>
          <p:nvPr/>
        </p:nvSpPr>
        <p:spPr>
          <a:xfrm>
            <a:off x="2462213" y="2346325"/>
            <a:ext cx="7578725" cy="23606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914400" indent="-457200" defTabSz="91440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Passenger is Mentally &amp; Physically Prepared</a:t>
            </a:r>
          </a:p>
          <a:p>
            <a:pPr marL="914400" indent="-457200" defTabSz="91440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Motorcycle Prepared</a:t>
            </a:r>
          </a:p>
          <a:p>
            <a:pPr marL="1143000" lvl="2" indent="-228600" defTabSz="914400" eaLnBrk="1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Vehicle Inspection Sheet</a:t>
            </a:r>
          </a:p>
          <a:p>
            <a:pPr lvl="1" defTabSz="914400" eaLnBrk="1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3600" b="1" i="1" dirty="0">
                <a:solidFill>
                  <a:srgbClr val="FF0000"/>
                </a:solidFill>
                <a:latin typeface="Calibri" panose="020F0502020204030204"/>
              </a:rPr>
              <a:t>“It’s Your Life Too”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71273D-B668-2F2F-19F1-CEFC941AF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67B37E9-808E-55FC-EE01-EB5E91AA7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F8C74B65-8013-E80B-AA6B-05A858DFE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58957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PLANNING, PACKING AND LOADING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0" y="2460625"/>
            <a:ext cx="6096000" cy="2727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457200" algn="ctr" defTabSz="9144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Anticipate Needs</a:t>
            </a:r>
            <a:endParaRPr lang="en-US" sz="14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457200" algn="ctr" defTabSz="9144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Riding Gear</a:t>
            </a:r>
            <a:endParaRPr lang="en-US" sz="14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457200" algn="ctr" defTabSz="9144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Balance Load</a:t>
            </a:r>
            <a:endParaRPr lang="en-US" sz="14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457200" algn="ctr" defTabSz="9144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Trailering</a:t>
            </a:r>
          </a:p>
          <a:p>
            <a:pPr marL="342900" indent="-228600" algn="ctr" defTabSz="9144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99DC62-39B8-D996-F3D0-74A91D760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261FDD-09DB-4B9D-C030-D719E59A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6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3B25415-6D86-7309-649C-3B1FD9D2C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sz="3200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PLANNING, PACKING AND LOADING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08" name="Rectangle 2"/>
          <p:cNvSpPr>
            <a:spLocks noChangeArrowheads="1"/>
          </p:cNvSpPr>
          <p:nvPr/>
        </p:nvSpPr>
        <p:spPr bwMode="auto">
          <a:xfrm>
            <a:off x="3048000" y="2460625"/>
            <a:ext cx="6096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7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3200" b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Balancing the Load</a:t>
            </a:r>
            <a:endParaRPr lang="en-US" altLang="en-US" sz="1400" b="1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473575" y="5265738"/>
            <a:ext cx="324485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7000"/>
              </a:lnSpc>
              <a:spcBef>
                <a:spcPct val="0"/>
              </a:spcBef>
            </a:pPr>
            <a:r>
              <a:rPr lang="en-US" altLang="en-US" sz="2400" b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(Optional Discussion)</a:t>
            </a:r>
            <a:endParaRPr lang="en-US" altLang="en-US" sz="1100" b="1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1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3074988"/>
            <a:ext cx="24098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CD8F49-9AEA-2C34-17EA-27CE8A222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D75071-0509-BA04-C752-942F0585E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E59D3-2ACD-9B32-9DFF-7628BCAD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RIDING GEAR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089150" y="2060575"/>
            <a:ext cx="7886700" cy="3376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A.T.G.A.T.T----------What is it?  WHY?</a:t>
            </a:r>
          </a:p>
          <a:p>
            <a:pPr marL="571500"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3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Riding Gear....It’s a Personal Choice!</a:t>
            </a: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45E88D-9143-89F5-66CF-49B3388A0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32DA8-58FE-AD26-1778-EDFCD3A91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8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49A62B4-5604-97D7-9AB1-F7079F360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sz="3600" b="1">
                <a:solidFill>
                  <a:srgbClr val="000000"/>
                </a:solidFill>
                <a:latin typeface="Comic Sans MS" panose="030F0702030302020204" pitchFamily="66" charset="0"/>
              </a:rPr>
              <a:t>Riding Attire - A Personal Choice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704" name="Picture 2054" descr="jrocket_pwrgld_boot_b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463" y="3613150"/>
            <a:ext cx="202406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1" descr="http://images.LeatherUp.com/imagesproc/41626_H_SH315_MW3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3749675"/>
            <a:ext cx="1890713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3" descr="http://images.leatherup.com/imagesproc/L2ltYWdlcy9wcm9kdWN0L2xhcmdlL0I3NTUyLUNoYXBzLUVhc3ktRml0XzExNTc2NjQ1ODEuanBn_H_SW7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038" y="3749675"/>
            <a:ext cx="9588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5" descr="JOE ROCKET JEANS KEVLAR DENIM MOTORCYCLE PAN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749675"/>
            <a:ext cx="22034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7" descr="Bobster Condor OTG Sunglasses">
            <a:hlinkClick r:id="rId7" tooltip="Bobster Condor OTG Sunglasses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6" y="1937420"/>
            <a:ext cx="1600200" cy="160020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9" name="Picture 5" descr="Shoei RF-1000 Metallic Helme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952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5" descr="Men's Protective Padded Leather Racing Glove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888" y="1819523"/>
            <a:ext cx="14478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6" descr="AGV Sport Aero Sport 2 Hybrid Specialty Jacke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198755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7" t="19261" r="2744" b="20470"/>
          <a:stretch>
            <a:fillRect/>
          </a:stretch>
        </p:blipFill>
        <p:spPr bwMode="auto">
          <a:xfrm>
            <a:off x="3101180" y="1995487"/>
            <a:ext cx="1871663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0B9755-8BEA-3580-E9A6-062096899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C590AA-ABDA-2C9A-6716-FE6A771C4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78A6F69-1DAB-1548-0E11-91A23B560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8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</a:t>
            </a:r>
            <a:br>
              <a:rPr lang="en-US" altLang="en-US" sz="38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en-US" sz="38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with Passenger</a:t>
            </a:r>
            <a:endParaRPr lang="en-US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16438" y="2316163"/>
            <a:ext cx="5459412" cy="238918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fontAlgn="auto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ACTION BASED</a:t>
            </a: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fontAlgn="auto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INFORMATIONAL BASED</a:t>
            </a: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fontAlgn="auto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DISCUSSION BASED</a:t>
            </a: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41884F-8D50-5078-ABDA-209F4686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72D162-6C59-8FE1-AC33-99F033FC0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10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FF7BED-34EB-0342-939D-9B723C559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COMMUNICATION</a:t>
            </a:r>
            <a:b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altLang="en-US" sz="3600" b="1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Action Based</a:t>
            </a:r>
            <a:endParaRPr lang="en-US" altLang="en-US"/>
          </a:p>
        </p:txBody>
      </p:sp>
      <p:pic>
        <p:nvPicPr>
          <p:cNvPr id="3380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4" y="1889016"/>
            <a:ext cx="4936114" cy="372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7"/>
          <p:cNvSpPr txBox="1">
            <a:spLocks/>
          </p:cNvSpPr>
          <p:nvPr/>
        </p:nvSpPr>
        <p:spPr>
          <a:xfrm>
            <a:off x="6096000" y="1825625"/>
            <a:ext cx="5284787" cy="410051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ysClr val="windowText" lastClr="000000"/>
                </a:solidFill>
                <a:latin typeface="Arial" panose="020B0604020202020204"/>
              </a:rPr>
              <a:t>Any movement or change initiated by either Passenger or Rider.</a:t>
            </a:r>
          </a:p>
          <a:p>
            <a:pPr fontAlgn="auto">
              <a:spcAft>
                <a:spcPts val="0"/>
              </a:spcAft>
              <a:defRPr/>
            </a:pPr>
            <a:endParaRPr lang="en-US" b="1" dirty="0">
              <a:solidFill>
                <a:sysClr val="windowText" lastClr="000000"/>
              </a:solidFill>
              <a:latin typeface="Arial" panose="020B0604020202020204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*In general, it’s OK to shift positions, stretch or shake your legs.   But, let the rider know.  Sudden moves cause imbalances.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22CC97-C0B2-AD4F-7E4D-C49A1195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500A8-0A48-6AAA-79A5-EFEBD4155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394518-6F6E-B56E-EC03-B8EB8D37F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</a:rPr>
              <a:t>        Riding 2-Up</a:t>
            </a:r>
            <a:endParaRPr lang="en-US" altLang="en-US" dirty="0"/>
          </a:p>
        </p:txBody>
      </p:sp>
      <p:sp>
        <p:nvSpPr>
          <p:cNvPr id="39944" name="TextBox 8"/>
          <p:cNvSpPr txBox="1">
            <a:spLocks noChangeArrowheads="1"/>
          </p:cNvSpPr>
          <p:nvPr/>
        </p:nvSpPr>
        <p:spPr bwMode="auto">
          <a:xfrm>
            <a:off x="520700" y="1668463"/>
            <a:ext cx="7916863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750"/>
              </a:spcBef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This is NOT an ACTION BASED communication!</a:t>
            </a:r>
          </a:p>
        </p:txBody>
      </p:sp>
      <p:pic>
        <p:nvPicPr>
          <p:cNvPr id="3994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2252663"/>
            <a:ext cx="4211637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5249863" y="2873375"/>
            <a:ext cx="4905375" cy="1116013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5900" dirty="0">
                <a:solidFill>
                  <a:sysClr val="windowText" lastClr="000000"/>
                </a:solidFill>
                <a:latin typeface="Arial" panose="020B0604020202020204"/>
              </a:rPr>
              <a:t>REALLY??  Is there no other way to communicate?</a:t>
            </a: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39947" name="TextBox 10"/>
          <p:cNvSpPr txBox="1">
            <a:spLocks noChangeArrowheads="1"/>
          </p:cNvSpPr>
          <p:nvPr/>
        </p:nvSpPr>
        <p:spPr bwMode="auto">
          <a:xfrm>
            <a:off x="520700" y="4910138"/>
            <a:ext cx="98647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750"/>
              </a:spcBef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Please, no helmet slaps—it’s SO distracting and DANGEROUS</a:t>
            </a:r>
            <a:r>
              <a:rPr lang="en-US" altLang="en-US" sz="210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FCF345-E66B-BD9D-47AD-7D0D3FAD3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87CF9-5104-AFB4-518D-0AC6DBFF6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12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17D6DB8-2192-F00B-96BE-D510FEF6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</a:rPr>
              <a:t>Communication</a:t>
            </a:r>
            <a:b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</a:rPr>
              <a:t>Informational Based</a:t>
            </a:r>
            <a:endParaRPr lang="en-US" alt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33413" y="1793875"/>
            <a:ext cx="6602412" cy="4165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Has direct effect on the ride</a:t>
            </a:r>
          </a:p>
          <a:p>
            <a:pPr marL="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6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760" indent="-36576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Passenger identify hazards and poor road conditions to those following.</a:t>
            </a: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760" indent="-36576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Communicate personal needs.</a:t>
            </a:r>
          </a:p>
          <a:p>
            <a:pPr marL="365760" indent="-36576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Communication goes both ways.</a:t>
            </a:r>
          </a:p>
          <a:p>
            <a:pPr marL="365760" indent="-36576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Change of route.</a:t>
            </a:r>
          </a:p>
          <a:p>
            <a:pPr marL="365760" indent="-36576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Need to form a new plan.</a:t>
            </a:r>
          </a:p>
          <a:p>
            <a:pPr mar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How can YOU make the ride safer and more FUN?</a:t>
            </a:r>
            <a:endParaRPr lang="en-US" sz="24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584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738" y="2414588"/>
            <a:ext cx="4165600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7608F7-0B46-91A9-BFA0-B7A0B9D83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9DBE5-DC98-B7D0-3EF0-954EAFDD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177BFC-A0A8-75B6-B366-88C0C3267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</a:rPr>
              <a:t>Communication</a:t>
            </a:r>
            <a:b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</a:rPr>
              <a:t>Discussion Based</a:t>
            </a:r>
            <a:endParaRPr lang="en-US" alt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538288" y="2176463"/>
            <a:ext cx="9347200" cy="33988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 fontAlgn="auto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General conversation</a:t>
            </a:r>
            <a:endParaRPr lang="en-US" sz="16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fontAlgn="auto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Should be extremely limited using the CB</a:t>
            </a:r>
            <a:endParaRPr lang="en-US" sz="16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fontAlgn="auto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Should never interfere with Information communication</a:t>
            </a:r>
            <a:endParaRPr lang="en-US" sz="16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fontAlgn="auto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Never impact Emotional state of the bike’s TEAM</a:t>
            </a:r>
            <a:endParaRPr lang="en-US" sz="16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CD60D8-1A42-CE2F-7EC5-DCC48F065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E8544-9E65-0909-C9CA-E32DD6B6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14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CF6BD9-15B4-F9BD-9FED-176A5E4A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RIDING SKILLS</a:t>
            </a:r>
            <a:br>
              <a:rPr lang="en-US" altLang="en-US" sz="36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the Passenger</a:t>
            </a:r>
            <a:endParaRPr lang="en-US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33413" y="1809750"/>
            <a:ext cx="10928350" cy="38242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Passengers need specific skills to be effective as a Team member.</a:t>
            </a: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8912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Straight Line</a:t>
            </a: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8912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Cornering</a:t>
            </a: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8912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Braking</a:t>
            </a: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89120" fontAlgn="auto">
              <a:lnSpc>
                <a:spcPct val="107000"/>
              </a:lnSpc>
              <a:spcBef>
                <a:spcPts val="0"/>
              </a:spcBef>
              <a:spcAft>
                <a:spcPts val="900"/>
              </a:spcAft>
              <a:buSzPct val="75000"/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Swerving</a:t>
            </a: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b="1" dirty="0">
              <a:solidFill>
                <a:prstClr val="black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THESE SKILLS TAKE PRACTICE!</a:t>
            </a:r>
            <a:endParaRPr lang="en-US" sz="1200" dirty="0">
              <a:solidFill>
                <a:prstClr val="black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370068-ACFF-FED2-6E6B-A27DB7AF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84B469-5745-5D74-9A16-6E51096AF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15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8B8B850-81FC-3B36-8215-AA72F64E4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>
              <a:defRPr/>
            </a:pPr>
            <a:r>
              <a:rPr lang="en-US" sz="480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Straight Line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82688" y="2224088"/>
            <a:ext cx="5181600" cy="35401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hangingPunct="1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  <a:cs typeface="Arial" charset="0"/>
              </a:rPr>
              <a:t>Proper riding position:</a:t>
            </a:r>
          </a:p>
          <a:p>
            <a:pPr marL="342900" indent="-342900" defTabSz="9144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  <a:cs typeface="Arial" charset="0"/>
              </a:rPr>
              <a:t>Feet on foot boards</a:t>
            </a:r>
          </a:p>
          <a:p>
            <a:pPr marL="342900" indent="-342900" defTabSz="9144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  <a:cs typeface="Arial" charset="0"/>
              </a:rPr>
              <a:t>Hands on thighs or passenger handholds</a:t>
            </a:r>
          </a:p>
          <a:p>
            <a:pPr marL="342900" indent="-342900" defTabSz="9144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  <a:cs typeface="Arial" charset="0"/>
              </a:rPr>
              <a:t>Press with legs</a:t>
            </a:r>
          </a:p>
          <a:p>
            <a:pPr marL="225425" indent="-225425" defTabSz="914400" eaLnBrk="1" hangingPunct="1">
              <a:buFont typeface="Arial" pitchFamily="34" charset="0"/>
              <a:buChar char="•"/>
              <a:defRPr/>
            </a:pPr>
            <a:endParaRPr lang="en-US" sz="24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14400" eaLnBrk="1" hangingPunct="1">
              <a:defRPr/>
            </a:pPr>
            <a:endParaRPr lang="en-US" sz="2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4404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2517775"/>
            <a:ext cx="4402138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FB87F1-021F-4B96-7919-4CC757EEE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AAA87-9197-A5A4-B5D8-833AFB67F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16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B388F5-62C4-8899-6B1D-16999052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>
              <a:defRPr/>
            </a:pPr>
            <a:r>
              <a:rPr lang="en-US" sz="480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Cornering</a:t>
            </a:r>
            <a:endParaRPr lang="en-US" dirty="0"/>
          </a:p>
        </p:txBody>
      </p:sp>
      <p:sp>
        <p:nvSpPr>
          <p:cNvPr id="46088" name="Rectangle 7"/>
          <p:cNvSpPr>
            <a:spLocks noChangeArrowheads="1"/>
          </p:cNvSpPr>
          <p:nvPr/>
        </p:nvSpPr>
        <p:spPr bwMode="auto">
          <a:xfrm>
            <a:off x="1096963" y="2312988"/>
            <a:ext cx="4959350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20713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Proper riding position:</a:t>
            </a:r>
          </a:p>
          <a:p>
            <a:pPr lvl="1" defTabSz="914400" eaLnBrk="1" hangingPunct="1">
              <a:spcBef>
                <a:spcPts val="325"/>
              </a:spcBef>
              <a:buClr>
                <a:srgbClr val="2DA2BF"/>
              </a:buClr>
              <a:buFont typeface="Verdana" panose="020B0604030504040204" pitchFamily="34" charset="0"/>
              <a:buChar char="◦"/>
            </a:pPr>
            <a:endParaRPr lang="en-US" altLang="en-US" sz="32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lvl="2" defTabSz="9144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Look through the corner</a:t>
            </a:r>
          </a:p>
          <a:p>
            <a:pPr lvl="2" defTabSz="9144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Lean with the bike</a:t>
            </a:r>
          </a:p>
          <a:p>
            <a:pPr lvl="2" defTabSz="9144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Don’t counterbalance</a:t>
            </a:r>
          </a:p>
          <a:p>
            <a:pPr lvl="1" defTabSz="914400" eaLnBrk="1" hangingPunct="1">
              <a:spcBef>
                <a:spcPts val="325"/>
              </a:spcBef>
              <a:buClr>
                <a:srgbClr val="2DA2BF"/>
              </a:buClr>
              <a:buFont typeface="Wingdings" panose="05000000000000000000" pitchFamily="2" charset="2"/>
              <a:buChar char="ü"/>
            </a:pPr>
            <a:endParaRPr lang="en-US" altLang="en-US" sz="32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608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925" y="1963738"/>
            <a:ext cx="3044825" cy="388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3F208-4236-399E-330D-70D96F840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3DF01-1588-E21B-77BA-BED1578E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17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B27393-E71D-F473-09B9-9DD30D584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>
              <a:defRPr/>
            </a:pPr>
            <a:r>
              <a:rPr lang="en-US" sz="480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Braking</a:t>
            </a:r>
            <a:endParaRPr lang="en-US" dirty="0"/>
          </a:p>
        </p:txBody>
      </p:sp>
      <p:pic>
        <p:nvPicPr>
          <p:cNvPr id="481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2082800"/>
            <a:ext cx="5018087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Rectangle 8"/>
          <p:cNvSpPr>
            <a:spLocks noChangeArrowheads="1"/>
          </p:cNvSpPr>
          <p:nvPr/>
        </p:nvSpPr>
        <p:spPr bwMode="auto">
          <a:xfrm>
            <a:off x="633413" y="2198688"/>
            <a:ext cx="5461000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Proper riding position:</a:t>
            </a:r>
          </a:p>
          <a:p>
            <a:pPr lvl="1" defTabSz="914400" eaLnBrk="1" hangingPunct="1">
              <a:lnSpc>
                <a:spcPct val="100000"/>
              </a:lnSpc>
              <a:spcBef>
                <a:spcPts val="325"/>
              </a:spcBef>
              <a:buClr>
                <a:srgbClr val="2DA2BF"/>
              </a:buClr>
              <a:buFont typeface="Wingdings" panose="05000000000000000000" pitchFamily="2" charset="2"/>
              <a:buChar char="ü"/>
            </a:pPr>
            <a:endParaRPr lang="en-US" altLang="en-US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lvl="1" defTabSz="914400" eaLnBrk="1" hangingPunct="1">
              <a:lnSpc>
                <a:spcPct val="150000"/>
              </a:lnSpc>
              <a:spcBef>
                <a:spcPts val="325"/>
              </a:spcBef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</a:rPr>
              <a:t>Brace feet, knees and hands</a:t>
            </a:r>
          </a:p>
          <a:p>
            <a:pPr lvl="1" defTabSz="914400" eaLnBrk="1" hangingPunct="1">
              <a:lnSpc>
                <a:spcPct val="150000"/>
              </a:lnSpc>
              <a:spcBef>
                <a:spcPts val="325"/>
              </a:spcBef>
              <a:buFont typeface="Wingdings" panose="05000000000000000000" pitchFamily="2" charset="2"/>
              <a:buChar char="Ø"/>
            </a:pPr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</a:rPr>
              <a:t>Sit upright and lean slightly back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D97FD1-AF29-3D73-B305-32D287C4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43F67-24CC-9D5C-E848-D3BCA6173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18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9C5FBE-4927-7542-4B70-9F4D10A05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>
              <a:defRPr/>
            </a:pPr>
            <a:r>
              <a:rPr lang="en-US" sz="480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Swerving</a:t>
            </a: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38200" y="16764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20713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8838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371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28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86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43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004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" panose="05000000000000000000" pitchFamily="2" charset="2"/>
              <a:buNone/>
            </a:pPr>
            <a:r>
              <a:rPr lang="en-US" altLang="en-US" sz="3200" b="1">
                <a:solidFill>
                  <a:srgbClr val="000000"/>
                </a:solidFill>
                <a:latin typeface="Comic Sans MS" panose="030F0702030302020204" pitchFamily="66" charset="0"/>
              </a:rPr>
              <a:t>Proper Riding Position:</a:t>
            </a:r>
          </a:p>
          <a:p>
            <a:pPr defTabSz="914400" eaLnBrk="1" hangingPunct="1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" panose="05000000000000000000" pitchFamily="2" charset="2"/>
              <a:buChar char="Ø"/>
            </a:pPr>
            <a:endParaRPr lang="en-US" altLang="en-US" sz="3200" b="1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defTabSz="914400" eaLnBrk="1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US" altLang="en-US" sz="3200" b="1">
                <a:solidFill>
                  <a:srgbClr val="000000"/>
                </a:solidFill>
                <a:latin typeface="Comic Sans MS" panose="030F0702030302020204" pitchFamily="66" charset="0"/>
              </a:rPr>
              <a:t>Move slightly forward</a:t>
            </a:r>
          </a:p>
          <a:p>
            <a:pPr defTabSz="914400" eaLnBrk="1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Ø"/>
            </a:pPr>
            <a:endParaRPr lang="en-US" altLang="en-US" sz="3200" b="1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defTabSz="914400" eaLnBrk="1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US" altLang="en-US" sz="3200" b="1">
                <a:solidFill>
                  <a:srgbClr val="000000"/>
                </a:solidFill>
                <a:latin typeface="Comic Sans MS" panose="030F0702030302020204" pitchFamily="66" charset="0"/>
              </a:rPr>
              <a:t>Let the bike move under you</a:t>
            </a:r>
          </a:p>
          <a:p>
            <a:pPr defTabSz="914400" eaLnBrk="1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Ø"/>
            </a:pPr>
            <a:endParaRPr lang="en-US" altLang="en-US" sz="3200" b="1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defTabSz="914400" eaLnBrk="1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en-US" altLang="en-US" sz="3200" b="1">
                <a:solidFill>
                  <a:srgbClr val="000000"/>
                </a:solidFill>
                <a:latin typeface="Comic Sans MS" panose="030F0702030302020204" pitchFamily="66" charset="0"/>
              </a:rPr>
              <a:t>Don’t flop like a rag doll</a:t>
            </a:r>
          </a:p>
          <a:p>
            <a:pPr defTabSz="914400" eaLnBrk="1" hangingPunct="1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" panose="05000000000000000000" pitchFamily="2" charset="2"/>
              <a:buChar char="ü"/>
            </a:pPr>
            <a:endParaRPr lang="en-US" altLang="en-US" sz="2700">
              <a:solidFill>
                <a:srgbClr val="000000"/>
              </a:solidFill>
              <a:latin typeface="Lucida Sans Unicode" panose="020B0602030504020204" pitchFamily="34" charset="0"/>
            </a:endParaRPr>
          </a:p>
        </p:txBody>
      </p:sp>
      <p:pic>
        <p:nvPicPr>
          <p:cNvPr id="10" name="Picture 5" descr="running_dee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2033588"/>
            <a:ext cx="56991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95D119-AAAD-E7AF-3385-96126B461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D6487-4703-4D0F-D861-7145C20B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19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088971-331C-4F73-A849-D18C8465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sz="6000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EMERGENCY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152650" y="17875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Recognize Crisis</a:t>
            </a:r>
          </a:p>
          <a:p>
            <a:pPr marL="914400"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Take Action</a:t>
            </a:r>
          </a:p>
          <a:p>
            <a:pPr marL="914400"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Controls in an Emergency</a:t>
            </a:r>
          </a:p>
          <a:p>
            <a:pPr marL="914400"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Stopping the Bike</a:t>
            </a:r>
          </a:p>
          <a:p>
            <a:pPr marL="914400"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Call/Signal for Help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BE3BA8-FF1D-F02D-7847-49607F98A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76987A-12E4-CC8C-0E16-B4E2A68B3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20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A5A85-5187-286D-6014-4F548711E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sz="5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The Passengers View</a:t>
            </a:r>
            <a:endParaRPr lang="en-US" altLang="en-US" dirty="0"/>
          </a:p>
        </p:txBody>
      </p:sp>
      <p:pic>
        <p:nvPicPr>
          <p:cNvPr id="5428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2225675"/>
            <a:ext cx="3475037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3" y="2225675"/>
            <a:ext cx="3494087" cy="262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2" name="TextBox 8"/>
          <p:cNvSpPr txBox="1">
            <a:spLocks noChangeArrowheads="1"/>
          </p:cNvSpPr>
          <p:nvPr/>
        </p:nvSpPr>
        <p:spPr bwMode="auto">
          <a:xfrm>
            <a:off x="165100" y="1736725"/>
            <a:ext cx="48783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700">
                <a:solidFill>
                  <a:srgbClr val="000000"/>
                </a:solidFill>
              </a:rPr>
              <a:t>You begin your ride with this view</a:t>
            </a:r>
          </a:p>
        </p:txBody>
      </p:sp>
      <p:sp>
        <p:nvSpPr>
          <p:cNvPr id="54283" name="Rectangle 7"/>
          <p:cNvSpPr>
            <a:spLocks noChangeArrowheads="1"/>
          </p:cNvSpPr>
          <p:nvPr/>
        </p:nvSpPr>
        <p:spPr bwMode="auto">
          <a:xfrm>
            <a:off x="7178674" y="1727828"/>
            <a:ext cx="48561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700" dirty="0">
                <a:solidFill>
                  <a:srgbClr val="000000"/>
                </a:solidFill>
                <a:cs typeface="Calibri" panose="020F0502020204030204" pitchFamily="34" charset="0"/>
              </a:rPr>
              <a:t>What if your view turns into this?</a:t>
            </a:r>
          </a:p>
        </p:txBody>
      </p:sp>
      <p:sp>
        <p:nvSpPr>
          <p:cNvPr id="54284" name="Rectangle 9"/>
          <p:cNvSpPr>
            <a:spLocks noChangeArrowheads="1"/>
          </p:cNvSpPr>
          <p:nvPr/>
        </p:nvSpPr>
        <p:spPr bwMode="auto">
          <a:xfrm>
            <a:off x="2601913" y="5151438"/>
            <a:ext cx="60960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7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b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You may NOT have begun the ride wanting to be the driver!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43099F-111A-28B4-F5BC-F7F7CC00B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C919A-0615-3222-6EA3-3CC0F7619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21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066A1-E8BC-970E-E64A-21707F87A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sz="5400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Rider in Crisis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152650" y="1825625"/>
            <a:ext cx="7886700" cy="34099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2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7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Heart Attack</a:t>
            </a:r>
            <a:endParaRPr lang="en-US" sz="15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7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Heat Stroke</a:t>
            </a:r>
            <a:endParaRPr lang="en-US" sz="15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7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Stroke</a:t>
            </a:r>
            <a:endParaRPr lang="en-US" sz="15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7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Foreign Object to the Eye/Face</a:t>
            </a:r>
            <a:endParaRPr lang="en-US" sz="15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7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Diabetes Complications</a:t>
            </a:r>
            <a:endParaRPr lang="en-US" sz="15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4572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7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Others?</a:t>
            </a:r>
            <a:endParaRPr lang="en-US" sz="15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3429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AF7CBA-6320-CCB6-68A5-EA9A4C5CA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21D0C-C06F-4817-4D38-55870928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22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B45FF-294C-1F5C-0C7B-8317D5C2E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TAKE ACTION</a:t>
            </a:r>
            <a:endParaRPr lang="en-US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54088" y="1383964"/>
            <a:ext cx="10515600" cy="48561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Arial" panose="020B0604020202020204" pitchFamily="34" charset="0"/>
              <a:buNone/>
              <a:defRPr/>
            </a:pPr>
            <a:r>
              <a:rPr lang="en-US" sz="3600" dirty="0">
                <a:solidFill>
                  <a:sysClr val="windowText" lastClr="00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Take Control of Motorcycle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Stay Calm. </a:t>
            </a:r>
            <a:endParaRPr lang="en-US" sz="1400" dirty="0">
              <a:solidFill>
                <a:prstClr val="black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Get control of the motorcycle.</a:t>
            </a:r>
            <a:endParaRPr lang="en-US" sz="1400" dirty="0">
              <a:solidFill>
                <a:prstClr val="black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Push the rider forward onto the tank.  Stand up, if necessary, to reach the handlebars.</a:t>
            </a:r>
            <a:endParaRPr lang="en-US" sz="1400" dirty="0">
              <a:solidFill>
                <a:prstClr val="black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Engage the “Cut off Switch”.</a:t>
            </a:r>
            <a:endParaRPr lang="en-US" sz="1400" dirty="0">
              <a:solidFill>
                <a:prstClr val="black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Keep your head up—steer away from center line and traffic!</a:t>
            </a:r>
            <a:endParaRPr lang="en-US" sz="1400" dirty="0">
              <a:solidFill>
                <a:prstClr val="black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Look toward a safer place for the motorcycle to fall over.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Keep your Arms, Legs and Feet in.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prstClr val="black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You and the Motorcycle will fall over.</a:t>
            </a:r>
            <a:endParaRPr lang="en-US" sz="1400" dirty="0">
              <a:solidFill>
                <a:prstClr val="black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Ø"/>
              <a:defRPr/>
            </a:pPr>
            <a:endParaRPr lang="en-US" sz="24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D49E067-F2C1-6131-F12A-DB9FDDD8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EC249-1F13-7EFC-AE2A-81312817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23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5B03CB-D998-A087-2E66-83870EEFC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Controls in an Emergency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152650" y="1870075"/>
            <a:ext cx="7886700" cy="3835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7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Unfamiliar with Controls?</a:t>
            </a:r>
          </a:p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0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Where can you find the answers?</a:t>
            </a:r>
          </a:p>
          <a:p>
            <a:pPr lvl="1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Owner’s Manual</a:t>
            </a:r>
          </a:p>
          <a:p>
            <a:pPr lvl="1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Controls are unique to the vehicle you ride.</a:t>
            </a:r>
          </a:p>
          <a:p>
            <a:pPr lvl="1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Visual Observation of your bike.</a:t>
            </a:r>
          </a:p>
          <a:p>
            <a:pPr lvl="1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Ask your Rider.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D03ABA-1521-EAEC-D07D-3AEFCCB4A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4C832A-D189-DE77-6B61-EA8937A64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24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D95629-7969-DE72-1E26-02FC6A318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sz="4800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Motorcycle Controls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472" name="Content Placeholder 2"/>
          <p:cNvSpPr txBox="1">
            <a:spLocks/>
          </p:cNvSpPr>
          <p:nvPr/>
        </p:nvSpPr>
        <p:spPr bwMode="auto">
          <a:xfrm>
            <a:off x="3552825" y="1943100"/>
            <a:ext cx="648652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57175" indent="-2571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7000"/>
              </a:lnSpc>
              <a:spcBef>
                <a:spcPct val="0"/>
              </a:spcBef>
              <a:buSzPct val="75000"/>
              <a:buFont typeface="Wingdings" panose="05000000000000000000" pitchFamily="2" charset="2"/>
              <a:buChar char=""/>
            </a:pPr>
            <a:r>
              <a:rPr lang="en-US" altLang="en-US" sz="40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Engine Cut Off Switch</a:t>
            </a:r>
          </a:p>
          <a:p>
            <a:pPr defTabSz="914400" eaLnBrk="1" hangingPunct="1">
              <a:lnSpc>
                <a:spcPct val="107000"/>
              </a:lnSpc>
              <a:spcBef>
                <a:spcPct val="0"/>
              </a:spcBef>
              <a:buSzPct val="75000"/>
              <a:buFont typeface="Wingdings" panose="05000000000000000000" pitchFamily="2" charset="2"/>
              <a:buChar char=""/>
            </a:pPr>
            <a:r>
              <a:rPr lang="en-US" altLang="en-US" sz="40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Clutch </a:t>
            </a:r>
          </a:p>
          <a:p>
            <a:pPr defTabSz="914400" eaLnBrk="1" hangingPunct="1">
              <a:lnSpc>
                <a:spcPct val="107000"/>
              </a:lnSpc>
              <a:spcBef>
                <a:spcPct val="0"/>
              </a:spcBef>
              <a:buSzPct val="75000"/>
              <a:buFont typeface="Wingdings" panose="05000000000000000000" pitchFamily="2" charset="2"/>
              <a:buChar char=""/>
            </a:pPr>
            <a:r>
              <a:rPr lang="en-US" altLang="en-US" sz="40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Brake</a:t>
            </a:r>
          </a:p>
          <a:p>
            <a:pPr defTabSz="914400" eaLnBrk="1" hangingPunct="1">
              <a:lnSpc>
                <a:spcPct val="107000"/>
              </a:lnSpc>
              <a:spcBef>
                <a:spcPct val="0"/>
              </a:spcBef>
              <a:buSzPct val="75000"/>
              <a:buFont typeface="Wingdings" panose="05000000000000000000" pitchFamily="2" charset="2"/>
              <a:buChar char=""/>
            </a:pPr>
            <a:r>
              <a:rPr lang="en-US" altLang="en-US" sz="40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CB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E49F05-6C3D-23B1-3793-C3CB6880E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01823B-26C5-5597-0B5A-EF6E5122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84900-48AA-E7D9-6DF9-0BAB5FC90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</a:rPr>
              <a:t>Engine Cut-Off Switch</a:t>
            </a:r>
            <a:endParaRPr lang="en-US" altLang="en-US"/>
          </a:p>
        </p:txBody>
      </p:sp>
      <p:pic>
        <p:nvPicPr>
          <p:cNvPr id="6452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150" y="2319338"/>
            <a:ext cx="276860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0" y="2319338"/>
            <a:ext cx="3206750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2" name="TextBox 9"/>
          <p:cNvSpPr txBox="1">
            <a:spLocks noChangeArrowheads="1"/>
          </p:cNvSpPr>
          <p:nvPr/>
        </p:nvSpPr>
        <p:spPr bwMode="auto">
          <a:xfrm>
            <a:off x="1858963" y="4551363"/>
            <a:ext cx="3810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</a:rPr>
              <a:t>GL 1800 (2001-2017)</a:t>
            </a:r>
          </a:p>
        </p:txBody>
      </p:sp>
      <p:sp>
        <p:nvSpPr>
          <p:cNvPr id="64523" name="TextBox 10"/>
          <p:cNvSpPr txBox="1">
            <a:spLocks noChangeArrowheads="1"/>
          </p:cNvSpPr>
          <p:nvPr/>
        </p:nvSpPr>
        <p:spPr bwMode="auto">
          <a:xfrm>
            <a:off x="7207250" y="4522788"/>
            <a:ext cx="32067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0" dirty="0">
                <a:solidFill>
                  <a:srgbClr val="000000"/>
                </a:solidFill>
              </a:rPr>
              <a:t>GL 1800 (2018)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F6D118-C488-1F6D-25F5-FE1B42F12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E5203-F11F-5390-5458-004281449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277A7-A67F-FE7D-A6AC-5D76057B6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</a:rPr>
              <a:t>Brake, Clutch, and CB Switch</a:t>
            </a:r>
            <a:endParaRPr lang="en-US" altLang="en-US" dirty="0"/>
          </a:p>
        </p:txBody>
      </p:sp>
      <p:pic>
        <p:nvPicPr>
          <p:cNvPr id="66568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87" y="1944022"/>
            <a:ext cx="6194425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D8D4AA-4D8B-361D-650F-926CB2AEE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76000-00AC-9E63-4144-583AAE013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27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BC1875-EB31-C286-B125-AE1A36275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</a:rPr>
              <a:t>Engine Cut-Off Switch</a:t>
            </a:r>
            <a:endParaRPr lang="en-US" altLang="en-US"/>
          </a:p>
        </p:txBody>
      </p:sp>
      <p:pic>
        <p:nvPicPr>
          <p:cNvPr id="3" name="Picture 2" descr="A picture containing sky, car, outdoor&#10;&#10;Description automatically generated">
            <a:extLst>
              <a:ext uri="{FF2B5EF4-FFF2-40B4-BE49-F238E27FC236}">
                <a16:creationId xmlns:a16="http://schemas.microsoft.com/office/drawing/2014/main" id="{573E7B14-9F0A-F132-FF7C-0ADD25B2E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92" y="2140829"/>
            <a:ext cx="5160019" cy="3870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95128-4CC2-C5EA-BD14-0F23BF134D60}"/>
              </a:ext>
            </a:extLst>
          </p:cNvPr>
          <p:cNvSpPr txBox="1"/>
          <p:nvPr/>
        </p:nvSpPr>
        <p:spPr>
          <a:xfrm>
            <a:off x="1761859" y="1776761"/>
            <a:ext cx="243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Can Am</a:t>
            </a:r>
          </a:p>
        </p:txBody>
      </p:sp>
      <p:pic>
        <p:nvPicPr>
          <p:cNvPr id="8" name="Picture 7" descr="A picture containing tripod&#10;&#10;Description automatically generated">
            <a:extLst>
              <a:ext uri="{FF2B5EF4-FFF2-40B4-BE49-F238E27FC236}">
                <a16:creationId xmlns:a16="http://schemas.microsoft.com/office/drawing/2014/main" id="{8B07373B-2F57-7C5B-F14C-8E32899226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971" y="2361336"/>
            <a:ext cx="2571750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0D6A60-9D07-B0C8-CE89-F1805CDD697A}"/>
              </a:ext>
            </a:extLst>
          </p:cNvPr>
          <p:cNvSpPr txBox="1"/>
          <p:nvPr/>
        </p:nvSpPr>
        <p:spPr>
          <a:xfrm>
            <a:off x="9064487" y="1947701"/>
            <a:ext cx="243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BMW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0352D3-26E6-011D-6944-6990D3E5F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F1A95CD-59F3-88FF-34C9-F578B3FB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28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5BF9BD9-88D0-7CB6-D409-26594D69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39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1762125" y="551938"/>
            <a:ext cx="8901113" cy="10302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GETTING STOPPED</a:t>
            </a:r>
            <a:br>
              <a:rPr lang="en-US" altLang="en-US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en-US" sz="32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616" name="Content Placeholder 2"/>
          <p:cNvSpPr txBox="1">
            <a:spLocks/>
          </p:cNvSpPr>
          <p:nvPr/>
        </p:nvSpPr>
        <p:spPr bwMode="auto">
          <a:xfrm>
            <a:off x="1762125" y="1671638"/>
            <a:ext cx="8388350" cy="445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buFont typeface="Wingdings" panose="05000000000000000000" pitchFamily="2" charset="2"/>
              <a:buChar char="Ø"/>
            </a:pPr>
            <a:r>
              <a:rPr lang="en-US" altLang="en-US" sz="3000" dirty="0">
                <a:solidFill>
                  <a:srgbClr val="000000"/>
                </a:solidFill>
              </a:rPr>
              <a:t>Get control / Grasp handgrips</a:t>
            </a:r>
          </a:p>
          <a:p>
            <a:pPr defTabSz="914400" eaLnBrk="1" hangingPunct="1">
              <a:buFont typeface="Wingdings" panose="05000000000000000000" pitchFamily="2" charset="2"/>
              <a:buChar char="Ø"/>
            </a:pPr>
            <a:r>
              <a:rPr lang="en-US" altLang="en-US" sz="3000" b="1" dirty="0">
                <a:solidFill>
                  <a:srgbClr val="000000"/>
                </a:solidFill>
              </a:rPr>
              <a:t>Use Engine Cut-Off Switch</a:t>
            </a:r>
          </a:p>
          <a:p>
            <a:pPr defTabSz="914400" eaLnBrk="1" hangingPunct="1">
              <a:buFont typeface="Wingdings" panose="05000000000000000000" pitchFamily="2" charset="2"/>
              <a:buChar char="Ø"/>
            </a:pPr>
            <a:r>
              <a:rPr lang="en-US" altLang="en-US" sz="3000" dirty="0">
                <a:solidFill>
                  <a:srgbClr val="000000"/>
                </a:solidFill>
              </a:rPr>
              <a:t>DO NOT touch brake or clutch levers</a:t>
            </a:r>
          </a:p>
          <a:p>
            <a:pPr defTabSz="914400" eaLnBrk="1" hangingPunct="1">
              <a:buFont typeface="Wingdings" panose="05000000000000000000" pitchFamily="2" charset="2"/>
              <a:buChar char="Ø"/>
            </a:pPr>
            <a:r>
              <a:rPr lang="en-US" altLang="en-US" sz="3000" dirty="0">
                <a:solidFill>
                  <a:srgbClr val="000000"/>
                </a:solidFill>
              </a:rPr>
              <a:t>Keep head up and look well ahead</a:t>
            </a:r>
          </a:p>
          <a:p>
            <a:pPr defTabSz="914400" eaLnBrk="1" hangingPunct="1">
              <a:buFont typeface="Wingdings" panose="05000000000000000000" pitchFamily="2" charset="2"/>
              <a:buChar char="Ø"/>
            </a:pPr>
            <a:r>
              <a:rPr lang="en-US" altLang="en-US" sz="3000" dirty="0">
                <a:solidFill>
                  <a:srgbClr val="000000"/>
                </a:solidFill>
              </a:rPr>
              <a:t>Keep arms, legs, and feet tucked in</a:t>
            </a:r>
          </a:p>
          <a:p>
            <a:pPr defTabSz="914400" eaLnBrk="1" hangingPunct="1">
              <a:buFont typeface="Wingdings" panose="05000000000000000000" pitchFamily="2" charset="2"/>
              <a:buChar char="Ø"/>
            </a:pPr>
            <a:r>
              <a:rPr lang="en-US" altLang="en-US" sz="3000" dirty="0">
                <a:solidFill>
                  <a:srgbClr val="000000"/>
                </a:solidFill>
              </a:rPr>
              <a:t>Bike will quickly slow</a:t>
            </a:r>
          </a:p>
          <a:p>
            <a:pPr defTabSz="914400" eaLnBrk="1" hangingPunct="1">
              <a:buFont typeface="Wingdings" panose="05000000000000000000" pitchFamily="2" charset="2"/>
              <a:buChar char="Ø"/>
            </a:pPr>
            <a:r>
              <a:rPr lang="en-US" altLang="en-US" sz="3000" dirty="0">
                <a:solidFill>
                  <a:srgbClr val="000000"/>
                </a:solidFill>
              </a:rPr>
              <a:t>Let it fall over</a:t>
            </a:r>
            <a:endParaRPr lang="en-US" altLang="en-US" sz="3000" b="1" dirty="0">
              <a:solidFill>
                <a:srgbClr val="000000"/>
              </a:solidFill>
            </a:endParaRPr>
          </a:p>
          <a:p>
            <a:pPr marL="0" indent="0" algn="ctr" defTabSz="914400" eaLnBrk="1" hangingPunct="1">
              <a:buNone/>
            </a:pPr>
            <a:r>
              <a:rPr lang="en-US" altLang="en-US" sz="3000" b="1" dirty="0">
                <a:solidFill>
                  <a:srgbClr val="000000"/>
                </a:solidFill>
              </a:rPr>
              <a:t>You cannot hold a Motorcycle up!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E6B089-ED32-5C24-9BD9-915A097AC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64D287-907D-B2BA-2CB7-F244C7E1F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29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DDE0AA-5308-CB98-785D-C212C6F06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1762125" y="463550"/>
            <a:ext cx="8901113" cy="10302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8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Remember…</a:t>
            </a:r>
            <a:br>
              <a:rPr lang="en-US" altLang="en-US" sz="38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en-US" sz="38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You </a:t>
            </a:r>
            <a:r>
              <a:rPr lang="en-US" altLang="en-US" sz="3800" b="1" u="sng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en-US" altLang="en-US" sz="38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 trained Passenger</a:t>
            </a:r>
            <a:endParaRPr lang="en-US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0664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028" y="2001306"/>
            <a:ext cx="442595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2152650" y="5026025"/>
            <a:ext cx="7886700" cy="1160463"/>
          </a:xfrm>
          <a:prstGeom prst="rect">
            <a:avLst/>
          </a:prstGeom>
        </p:spPr>
        <p:txBody>
          <a:bodyPr anchor="ctr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34290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300" dirty="0">
              <a:solidFill>
                <a:sysClr val="windowText" lastClr="000000"/>
              </a:solidFill>
              <a:latin typeface="Arial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0" algn="ctr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8400" b="1" dirty="0">
                <a:solidFill>
                  <a:srgbClr val="FF0000"/>
                </a:solidFill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Passengers make a difference!</a:t>
            </a:r>
          </a:p>
          <a:p>
            <a:pPr fontAlgn="auto">
              <a:spcAft>
                <a:spcPts val="0"/>
              </a:spcAft>
              <a:defRPr/>
            </a:pPr>
            <a:endParaRPr lang="en-US" sz="3300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3B68D3-E11D-D948-7259-36335357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4DDD2-CD4E-02E6-2C67-92767CE18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30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57170-818F-8F9E-251F-2AB97734F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Call/Signal for Help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371850" y="1825625"/>
            <a:ext cx="558323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3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First, check YOURSELF!</a:t>
            </a:r>
            <a:endParaRPr lang="en-US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3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Get assistance for the RIDER</a:t>
            </a:r>
            <a:endParaRPr lang="en-US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0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Cell Phone – 911</a:t>
            </a:r>
            <a:endParaRPr lang="en-US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0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CB</a:t>
            </a:r>
          </a:p>
          <a:p>
            <a:pPr marL="457200" lvl="1" indent="0" defTabSz="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0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Universal Helmet Signal</a:t>
            </a:r>
          </a:p>
          <a:p>
            <a:pPr marL="285750" indent="-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33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Emotional Considerations</a:t>
            </a:r>
            <a:endParaRPr lang="en-US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6736DC-0A75-CB84-2165-8F6B40BBE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12EDF-0EA3-AFF3-2E2E-8B3E2DF16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31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E837E7-FB07-D2B2-5957-79930FD71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1762125" y="365125"/>
            <a:ext cx="8901113" cy="1030288"/>
          </a:xfrm>
        </p:spPr>
        <p:txBody>
          <a:bodyPr/>
          <a:lstStyle/>
          <a:p>
            <a:pPr algn="ctr"/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SUMMARY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910681" y="1781313"/>
            <a:ext cx="6604000" cy="41481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</a:rPr>
              <a:t>Prepare for the Ride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</a:rPr>
              <a:t>Planning, Packing and Loading</a:t>
            </a:r>
          </a:p>
          <a:p>
            <a:pPr mar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</a:rPr>
              <a:t>Riding Gear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</a:rPr>
              <a:t>Communication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</a:rPr>
              <a:t>Riding Skills for </a:t>
            </a:r>
            <a:r>
              <a:rPr lang="en-US" sz="3200">
                <a:solidFill>
                  <a:sysClr val="windowText" lastClr="000000"/>
                </a:solidFill>
                <a:latin typeface="Arial" panose="020B0604020202020204"/>
              </a:rPr>
              <a:t>the Passenger</a:t>
            </a:r>
            <a:endParaRPr lang="en-US" sz="3200" dirty="0">
              <a:solidFill>
                <a:sysClr val="windowText" lastClr="000000"/>
              </a:solidFill>
              <a:latin typeface="Arial" panose="020B0604020202020204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</a:rPr>
              <a:t>EMERGENCY!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</a:rPr>
              <a:t>Summary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/>
              </a:rPr>
              <a:t>Quest</a:t>
            </a:r>
            <a:r>
              <a:rPr lang="en-US" dirty="0">
                <a:solidFill>
                  <a:sysClr val="windowText" lastClr="000000"/>
                </a:solidFill>
                <a:latin typeface="Arial" panose="020B0604020202020204"/>
              </a:rPr>
              <a:t>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4B0677-8E71-360E-CCE7-3F16B238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D5EBB-B6C8-2B9C-185D-3D6F9E16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32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87878-1800-3B03-9E58-4F78F031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7038975" y="333375"/>
            <a:ext cx="3871913" cy="138609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1350"/>
              </a:spcAft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Arial" panose="020B0604020202020204"/>
              </a:rPr>
              <a:t>Thank you for attending.</a:t>
            </a:r>
          </a:p>
          <a:p>
            <a:pPr marL="0" indent="0" algn="ctr" fontAlgn="auto">
              <a:spcBef>
                <a:spcPts val="0"/>
              </a:spcBef>
              <a:spcAft>
                <a:spcPts val="1350"/>
              </a:spcAft>
              <a:buFont typeface="Arial" panose="020B0604020202020204" pitchFamily="34" charset="0"/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Arial" panose="020B0604020202020204"/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135BBAC-9E3A-A7C8-B94D-8F6159FE4B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52" y="259351"/>
            <a:ext cx="6399244" cy="270780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DC9BDC-45C4-A18F-E42D-031D63F02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Eagle Wings Motorcycle Association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39532-24E8-7908-E05A-7AC45F08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33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857263-5A0C-B34C-F8B1-10063F747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4.17.2024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1184</TotalTime>
  <Words>1155</Words>
  <Application>Microsoft Office PowerPoint</Application>
  <PresentationFormat>Widescreen</PresentationFormat>
  <Paragraphs>326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Comic Sans MS</vt:lpstr>
      <vt:lpstr>Lucida Sans Unicode</vt:lpstr>
      <vt:lpstr>Verdana</vt:lpstr>
      <vt:lpstr>Wingdings</vt:lpstr>
      <vt:lpstr>Retrospect</vt:lpstr>
      <vt:lpstr>Custom Design</vt:lpstr>
      <vt:lpstr> Riding 2-Up</vt:lpstr>
      <vt:lpstr>Riding 2-Up   </vt:lpstr>
      <vt:lpstr>This presentation will cover the following topics that are associated with the Passenger and Rider working together as a TEAM: </vt:lpstr>
      <vt:lpstr>Prepare for the Ride</vt:lpstr>
      <vt:lpstr>PLANNING, PACKING AND LOADING</vt:lpstr>
      <vt:lpstr>PLANNING, PACKING AND LOADING</vt:lpstr>
      <vt:lpstr>RIDING GEAR</vt:lpstr>
      <vt:lpstr>Riding Attire - A Personal Choice</vt:lpstr>
      <vt:lpstr>COMMUNICATION  with Passenger</vt:lpstr>
      <vt:lpstr>COMMUNICATION Action Based</vt:lpstr>
      <vt:lpstr>        Riding 2-Up</vt:lpstr>
      <vt:lpstr>Communication Informational Based</vt:lpstr>
      <vt:lpstr>Communication Discussion Based</vt:lpstr>
      <vt:lpstr>RIDING SKILLS  for the Passenger</vt:lpstr>
      <vt:lpstr>Straight Line</vt:lpstr>
      <vt:lpstr>Cornering</vt:lpstr>
      <vt:lpstr>Braking</vt:lpstr>
      <vt:lpstr>Swerving</vt:lpstr>
      <vt:lpstr>EMERGENCY</vt:lpstr>
      <vt:lpstr>The Passengers View</vt:lpstr>
      <vt:lpstr>Rider in Crisis</vt:lpstr>
      <vt:lpstr>TAKE ACTION</vt:lpstr>
      <vt:lpstr>Controls in an Emergency</vt:lpstr>
      <vt:lpstr>Motorcycle Controls</vt:lpstr>
      <vt:lpstr>Engine Cut-Off Switch</vt:lpstr>
      <vt:lpstr>Brake, Clutch, and CB Switch</vt:lpstr>
      <vt:lpstr>Engine Cut-Off Switch</vt:lpstr>
      <vt:lpstr>GETTING STOPPED  </vt:lpstr>
      <vt:lpstr>Remember… You ARE a trained Passenger</vt:lpstr>
      <vt:lpstr>Call/Signal for Help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Co-Rider</dc:title>
  <dc:creator>Clara Boldt</dc:creator>
  <cp:lastModifiedBy>Clara Boldt</cp:lastModifiedBy>
  <cp:revision>130</cp:revision>
  <cp:lastPrinted>2019-07-14T19:02:15Z</cp:lastPrinted>
  <dcterms:created xsi:type="dcterms:W3CDTF">2019-02-04T20:15:02Z</dcterms:created>
  <dcterms:modified xsi:type="dcterms:W3CDTF">2024-04-18T13:31:38Z</dcterms:modified>
</cp:coreProperties>
</file>